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84" r:id="rId6"/>
    <p:sldId id="280" r:id="rId7"/>
    <p:sldId id="261" r:id="rId8"/>
    <p:sldId id="286" r:id="rId9"/>
    <p:sldId id="287" r:id="rId10"/>
    <p:sldId id="281" r:id="rId11"/>
    <p:sldId id="288" r:id="rId12"/>
    <p:sldId id="289" r:id="rId13"/>
    <p:sldId id="269" r:id="rId14"/>
    <p:sldId id="290" r:id="rId15"/>
    <p:sldId id="291" r:id="rId16"/>
    <p:sldId id="292" r:id="rId17"/>
    <p:sldId id="293" r:id="rId18"/>
    <p:sldId id="294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78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535" autoAdjust="0"/>
  </p:normalViewPr>
  <p:slideViewPr>
    <p:cSldViewPr>
      <p:cViewPr varScale="1">
        <p:scale>
          <a:sx n="79" d="100"/>
          <a:sy n="79" d="100"/>
        </p:scale>
        <p:origin x="-8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E1C77-CB70-4965-9444-FB7FB66198C6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6A006-C5AC-498E-B9F9-C46A46D053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0086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A881A-22C9-4222-982D-2F5EBCEF1C7D}" type="slidenum">
              <a:rPr lang="en-US"/>
              <a:pPr/>
              <a:t>1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8184B4-F3DB-42E9-9213-1A329B385832}" type="slidenum">
              <a:rPr lang="en-US"/>
              <a:pPr/>
              <a:t>20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3586C3-45DA-45C2-BAC1-31355117A6D9}" type="slidenum">
              <a:rPr lang="en-US"/>
              <a:pPr/>
              <a:t>21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DDA37B-1567-41B9-82F6-8B2E65124308}" type="slidenum">
              <a:rPr lang="en-US"/>
              <a:pPr/>
              <a:t>22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36C099-F05B-4081-BF7D-C4F68A439FEF}" type="slidenum">
              <a:rPr lang="en-US"/>
              <a:pPr/>
              <a:t>23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9992B2-C71F-4F7D-B1A8-012E3D94FC2D}" type="slidenum">
              <a:rPr lang="en-US"/>
              <a:pPr/>
              <a:t>24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2E5E8-04FD-4CC5-8165-043A9E691B23}" type="slidenum">
              <a:rPr lang="en-US"/>
              <a:pPr/>
              <a:t>26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22A4D-09A2-49DF-BF1B-DBDBC2A91A60}" type="slidenum">
              <a:rPr lang="en-US"/>
              <a:pPr/>
              <a:t>2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40EB0-CB03-4C77-A376-689647023148}" type="slidenum">
              <a:rPr lang="en-US"/>
              <a:pPr/>
              <a:t>3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8CC582-B173-4A94-B581-46FE267CED75}" type="slidenum">
              <a:rPr lang="en-US"/>
              <a:pPr/>
              <a:t>4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E91AB-E971-410E-86C0-858CC52BDC71}" type="slidenum">
              <a:rPr lang="en-US"/>
              <a:pPr/>
              <a:t>6</a:t>
            </a:fld>
            <a:endParaRPr lang="en-US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2667001"/>
            <a:ext cx="5639097" cy="5790595"/>
          </a:xfrm>
        </p:spPr>
        <p:txBody>
          <a:bodyPr/>
          <a:lstStyle/>
          <a:p>
            <a:pPr algn="just"/>
            <a:endParaRPr lang="en-GB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B7E22F-A280-4554-84D6-F46F5A522EFE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14E95-F1BD-49F2-9A44-E442FB75E1F8}" type="slidenum">
              <a:rPr lang="en-US"/>
              <a:pPr/>
              <a:t>10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84CAC-1B67-4290-B95C-9579E3E7D5B4}" type="slidenum">
              <a:rPr lang="en-US"/>
              <a:pPr/>
              <a:t>13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149ED-DFB3-41F1-AE40-DF44FE648D83}" type="slidenum">
              <a:rPr lang="en-US"/>
              <a:pPr/>
              <a:t>19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09800" y="685800"/>
            <a:ext cx="2438400" cy="1828800"/>
          </a:xfrm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67000"/>
            <a:ext cx="5638800" cy="5791200"/>
          </a:xfrm>
        </p:spPr>
        <p:txBody>
          <a:bodyPr/>
          <a:lstStyle/>
          <a:p>
            <a:pPr algn="just"/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2130425"/>
            <a:ext cx="731522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480" y="38576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8662" y="274638"/>
            <a:ext cx="554833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713" y="274638"/>
            <a:ext cx="69230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63713" y="1600200"/>
            <a:ext cx="33845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00663" y="1600200"/>
            <a:ext cx="338613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00663" y="3938588"/>
            <a:ext cx="338613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381750"/>
            <a:ext cx="2133600" cy="3397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</a:t>
            </a:r>
            <a:fld id="{A22AC93D-7C0C-43A1-BFBC-706C47C4E7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537" y="4406900"/>
            <a:ext cx="742317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1537" y="2906713"/>
            <a:ext cx="74231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100" y="1571612"/>
            <a:ext cx="363857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24" y="150335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24" y="2143116"/>
            <a:ext cx="385447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286543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273050"/>
            <a:ext cx="482918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8662" y="1428736"/>
            <a:ext cx="286543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8662" y="1600200"/>
            <a:ext cx="775813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357958"/>
            <a:ext cx="857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063BFBD-7148-4DA3-8AC9-D5D7C51A748E}" type="datetimeFigureOut">
              <a:rPr lang="en-US" smtClean="0"/>
              <a:pPr/>
              <a:t>11/4/2011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58148" y="6357958"/>
            <a:ext cx="128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975DDEDA-A816-4679-9881-A8D9ADF2A8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D024630-BD67-4C5E-B6C9-9F7E96CCA854}" type="slidenum">
              <a:rPr lang="en-US"/>
              <a:pPr/>
              <a:t>1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97000" y="1457325"/>
            <a:ext cx="7226300" cy="2143125"/>
          </a:xfrm>
        </p:spPr>
        <p:txBody>
          <a:bodyPr/>
          <a:lstStyle/>
          <a:p>
            <a:r>
              <a:rPr lang="en-US"/>
              <a:t>Mixed </a:t>
            </a:r>
            <a:r>
              <a:rPr lang="en-US" smtClean="0"/>
              <a:t>ANOVA</a:t>
            </a:r>
            <a:r>
              <a:rPr lang="en-US"/>
              <a:t> </a:t>
            </a:r>
            <a:r>
              <a:rPr lang="en-US" smtClean="0"/>
              <a:t>(GLM 5)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79600" y="3886200"/>
            <a:ext cx="6400800" cy="1752600"/>
          </a:xfrm>
        </p:spPr>
        <p:txBody>
          <a:bodyPr/>
          <a:lstStyle/>
          <a:p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/>
              <a:t>Andy Field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B6A382C-B8ED-41BE-B931-543B40F1EEEC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/>
              <a:t>Contrasts</a:t>
            </a:r>
            <a:endParaRPr lang="en-GB" sz="4000" baseline="-25000" dirty="0"/>
          </a:p>
        </p:txBody>
      </p:sp>
      <p:sp>
        <p:nvSpPr>
          <p:cNvPr id="188419" name="Rectangle 3"/>
          <p:cNvSpPr>
            <a:spLocks noChangeArrowheads="1"/>
          </p:cNvSpPr>
          <p:nvPr/>
        </p:nvSpPr>
        <p:spPr bwMode="auto">
          <a:xfrm>
            <a:off x="3128963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2" name="Picture 1" descr="Screen shot 2011-08-04 at 11.20.0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412776"/>
            <a:ext cx="7518400" cy="1574800"/>
          </a:xfrm>
          <a:prstGeom prst="rect">
            <a:avLst/>
          </a:prstGeom>
        </p:spPr>
      </p:pic>
      <p:pic>
        <p:nvPicPr>
          <p:cNvPr id="3" name="Picture 2" descr="Screen shot 2011-08-04 at 11.20.24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645024"/>
            <a:ext cx="7391400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 ANOVA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We can </a:t>
            </a:r>
            <a:r>
              <a:rPr lang="en-GB" dirty="0"/>
              <a:t>use the </a:t>
            </a:r>
            <a:r>
              <a:rPr lang="en-GB" i="1" dirty="0" err="1"/>
              <a:t>ezANOVA</a:t>
            </a:r>
            <a:r>
              <a:rPr lang="en-GB" i="1" dirty="0"/>
              <a:t>()</a:t>
            </a:r>
            <a:r>
              <a:rPr lang="en-GB" dirty="0"/>
              <a:t> function in much the same way as for a repeated measures design. The only difference is that we can add our between-group variable (</a:t>
            </a:r>
            <a:r>
              <a:rPr lang="en-GB" b="1" dirty="0"/>
              <a:t>gender</a:t>
            </a:r>
            <a:r>
              <a:rPr lang="en-GB" dirty="0"/>
              <a:t>) by using the </a:t>
            </a:r>
            <a:r>
              <a:rPr lang="en-GB" i="1" dirty="0"/>
              <a:t>between = .()</a:t>
            </a:r>
            <a:r>
              <a:rPr lang="en-GB" dirty="0"/>
              <a:t> </a:t>
            </a:r>
            <a:r>
              <a:rPr lang="en-GB" dirty="0" smtClean="0"/>
              <a:t>option: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speedModel</a:t>
            </a:r>
            <a:r>
              <a:rPr lang="en-GB" dirty="0"/>
              <a:t>&lt;-</a:t>
            </a:r>
            <a:r>
              <a:rPr lang="en-GB" dirty="0" err="1"/>
              <a:t>ezANOVA</a:t>
            </a:r>
            <a:r>
              <a:rPr lang="en-GB" dirty="0"/>
              <a:t>(data = </a:t>
            </a:r>
            <a:r>
              <a:rPr lang="en-GB" dirty="0" err="1"/>
              <a:t>speedData</a:t>
            </a:r>
            <a:r>
              <a:rPr lang="en-GB" dirty="0"/>
              <a:t>, dv = .(</a:t>
            </a:r>
            <a:r>
              <a:rPr lang="en-GB" dirty="0" err="1"/>
              <a:t>dateRating</a:t>
            </a:r>
            <a:r>
              <a:rPr lang="en-GB" dirty="0"/>
              <a:t>), </a:t>
            </a:r>
            <a:r>
              <a:rPr lang="en-GB" dirty="0" err="1"/>
              <a:t>wid</a:t>
            </a:r>
            <a:r>
              <a:rPr lang="en-GB" dirty="0"/>
              <a:t> = .(participant),  between = .(gender), within = .(looks, personality), type = 3, detailed = TRUE)</a:t>
            </a:r>
          </a:p>
          <a:p>
            <a:pPr marL="400050" lvl="1" indent="0">
              <a:buNone/>
            </a:pPr>
            <a:r>
              <a:rPr lang="en-GB" dirty="0" err="1"/>
              <a:t>speedModel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92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4" name="Picture 3" descr="Screen shot 2011-08-04 at 11.23.1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38185"/>
            <a:ext cx="7344816" cy="561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282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A473C84B-C9F6-4D9F-9826-3CC28EFD2133}" type="slidenum">
              <a:rPr lang="en-US"/>
              <a:pPr/>
              <a:t>13</a:t>
            </a:fld>
            <a:endParaRPr lang="en-US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Mixed designs as a GLM </a:t>
            </a:r>
            <a:endParaRPr lang="en-GB" baseline="-25000" dirty="0"/>
          </a:p>
        </p:txBody>
      </p:sp>
      <p:pic>
        <p:nvPicPr>
          <p:cNvPr id="2" name="Picture 1" descr="Screen shot 2011-08-04 at 12.06.0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84784"/>
            <a:ext cx="7632700" cy="1866900"/>
          </a:xfrm>
          <a:prstGeom prst="rect">
            <a:avLst/>
          </a:prstGeom>
        </p:spPr>
      </p:pic>
      <p:pic>
        <p:nvPicPr>
          <p:cNvPr id="3" name="Picture 2" descr="Screen shot 2011-08-04 at 12.06.2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8900" y="3507724"/>
            <a:ext cx="7785100" cy="176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</a:t>
            </a:r>
            <a:r>
              <a:rPr lang="en-GB" dirty="0" smtClean="0"/>
              <a:t>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baseline&lt;-</a:t>
            </a:r>
            <a:r>
              <a:rPr lang="en-GB" dirty="0" err="1"/>
              <a:t>lme</a:t>
            </a:r>
            <a:r>
              <a:rPr lang="en-GB" dirty="0"/>
              <a:t>(</a:t>
            </a:r>
            <a:r>
              <a:rPr lang="en-GB" dirty="0" err="1"/>
              <a:t>dateRating</a:t>
            </a:r>
            <a:r>
              <a:rPr lang="en-GB" dirty="0"/>
              <a:t> ~ 1, random = ~1|participant/looks/personality, data = </a:t>
            </a:r>
            <a:r>
              <a:rPr lang="en-GB" dirty="0" err="1"/>
              <a:t>speedData</a:t>
            </a:r>
            <a:r>
              <a:rPr lang="en-GB" dirty="0"/>
              <a:t>, method = "ML"</a:t>
            </a:r>
            <a:r>
              <a:rPr lang="en-GB" dirty="0" smtClean="0"/>
              <a:t>)</a:t>
            </a:r>
          </a:p>
          <a:p>
            <a:r>
              <a:rPr lang="en-GB" dirty="0" smtClean="0"/>
              <a:t>Add main effects one at a time:</a:t>
            </a:r>
            <a:endParaRPr lang="en-GB" dirty="0"/>
          </a:p>
          <a:p>
            <a:pPr lvl="1"/>
            <a:r>
              <a:rPr lang="en-GB" dirty="0" err="1"/>
              <a:t>looksM</a:t>
            </a:r>
            <a:r>
              <a:rPr lang="en-GB" dirty="0"/>
              <a:t>&lt;-update(baseline, .~. + </a:t>
            </a:r>
            <a:r>
              <a:rPr lang="en-GB" dirty="0" smtClean="0"/>
              <a:t>looks)</a:t>
            </a:r>
            <a:endParaRPr lang="en-GB" dirty="0"/>
          </a:p>
          <a:p>
            <a:pPr lvl="1"/>
            <a:r>
              <a:rPr lang="en-GB" dirty="0" err="1" smtClean="0"/>
              <a:t>personalityM</a:t>
            </a:r>
            <a:r>
              <a:rPr lang="en-GB" dirty="0"/>
              <a:t>&lt;-update(</a:t>
            </a:r>
            <a:r>
              <a:rPr lang="en-GB" dirty="0" err="1"/>
              <a:t>looksM</a:t>
            </a:r>
            <a:r>
              <a:rPr lang="en-GB" dirty="0"/>
              <a:t>, .~. + personality)</a:t>
            </a:r>
          </a:p>
          <a:p>
            <a:pPr lvl="1"/>
            <a:r>
              <a:rPr lang="en-GB" dirty="0" err="1"/>
              <a:t>genderM</a:t>
            </a:r>
            <a:r>
              <a:rPr lang="en-GB" dirty="0"/>
              <a:t>&lt;-update(</a:t>
            </a:r>
            <a:r>
              <a:rPr lang="en-GB" dirty="0" err="1"/>
              <a:t>personalityM</a:t>
            </a:r>
            <a:r>
              <a:rPr lang="en-GB" dirty="0"/>
              <a:t>, .~. + gender)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63572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</a:t>
            </a:r>
            <a:r>
              <a:rPr lang="en-GB" dirty="0" smtClean="0"/>
              <a:t>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</a:t>
            </a:r>
            <a:r>
              <a:rPr lang="en-US" dirty="0" smtClean="0"/>
              <a:t>two-way </a:t>
            </a:r>
            <a:r>
              <a:rPr lang="en-US" dirty="0" smtClean="0"/>
              <a:t>interactions one at a time:</a:t>
            </a:r>
          </a:p>
          <a:p>
            <a:pPr lvl="1"/>
            <a:r>
              <a:rPr lang="en-GB" dirty="0" err="1"/>
              <a:t>looks_gender</a:t>
            </a:r>
            <a:r>
              <a:rPr lang="en-GB" dirty="0"/>
              <a:t>&lt;-update(</a:t>
            </a:r>
            <a:r>
              <a:rPr lang="en-GB" dirty="0" err="1"/>
              <a:t>genderM</a:t>
            </a:r>
            <a:r>
              <a:rPr lang="en-GB" dirty="0"/>
              <a:t>, .~. + </a:t>
            </a:r>
            <a:r>
              <a:rPr lang="en-GB" dirty="0" err="1"/>
              <a:t>looks:gender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personality_gender</a:t>
            </a:r>
            <a:r>
              <a:rPr lang="en-GB" dirty="0"/>
              <a:t>&lt;-update(</a:t>
            </a:r>
            <a:r>
              <a:rPr lang="en-GB" dirty="0" err="1"/>
              <a:t>looks_gender</a:t>
            </a:r>
            <a:r>
              <a:rPr lang="en-GB" dirty="0"/>
              <a:t>, .~. + </a:t>
            </a:r>
            <a:r>
              <a:rPr lang="en-GB" dirty="0" err="1"/>
              <a:t>personality:gender</a:t>
            </a:r>
            <a:r>
              <a:rPr lang="en-GB" dirty="0"/>
              <a:t>)</a:t>
            </a:r>
          </a:p>
          <a:p>
            <a:pPr lvl="1"/>
            <a:r>
              <a:rPr lang="en-GB" dirty="0" err="1"/>
              <a:t>looks_personality</a:t>
            </a:r>
            <a:r>
              <a:rPr lang="en-GB" dirty="0"/>
              <a:t>&lt;-update(</a:t>
            </a:r>
            <a:r>
              <a:rPr lang="en-GB" dirty="0" err="1"/>
              <a:t>personality_gender</a:t>
            </a:r>
            <a:r>
              <a:rPr lang="en-GB" dirty="0"/>
              <a:t>, .~. + </a:t>
            </a:r>
            <a:r>
              <a:rPr lang="en-GB" dirty="0" err="1"/>
              <a:t>looks:personality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684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Building the model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Add the </a:t>
            </a:r>
            <a:r>
              <a:rPr lang="en-US" dirty="0" smtClean="0"/>
              <a:t>three-way </a:t>
            </a:r>
            <a:r>
              <a:rPr lang="en-US" dirty="0" smtClean="0"/>
              <a:t>interaction to the model:</a:t>
            </a:r>
          </a:p>
          <a:p>
            <a:pPr marL="342900" lvl="1" indent="-342900"/>
            <a:r>
              <a:rPr lang="en-GB" dirty="0" err="1"/>
              <a:t>speedDateModel</a:t>
            </a:r>
            <a:r>
              <a:rPr lang="en-GB" dirty="0"/>
              <a:t>&lt;-update(</a:t>
            </a:r>
            <a:r>
              <a:rPr lang="en-GB" dirty="0" err="1"/>
              <a:t>looks_personality</a:t>
            </a:r>
            <a:r>
              <a:rPr lang="en-GB" dirty="0"/>
              <a:t>, .~. + </a:t>
            </a:r>
            <a:r>
              <a:rPr lang="en-GB" dirty="0" err="1"/>
              <a:t>looks:personality:gender</a:t>
            </a:r>
            <a:r>
              <a:rPr lang="en-GB" dirty="0"/>
              <a:t>)</a:t>
            </a:r>
          </a:p>
          <a:p>
            <a:r>
              <a:rPr lang="en-GB" dirty="0"/>
              <a:t>To compare these models we can list them in the order in which we want them compared in the </a:t>
            </a:r>
            <a:r>
              <a:rPr lang="en-GB" i="1" dirty="0" err="1"/>
              <a:t>anova</a:t>
            </a:r>
            <a:r>
              <a:rPr lang="en-GB" i="1" dirty="0"/>
              <a:t>()</a:t>
            </a:r>
            <a:r>
              <a:rPr lang="en-GB" dirty="0"/>
              <a:t> function:</a:t>
            </a:r>
          </a:p>
          <a:p>
            <a:pPr marL="457200" lvl="1" indent="0">
              <a:buNone/>
            </a:pPr>
            <a:r>
              <a:rPr lang="en-GB" dirty="0" err="1"/>
              <a:t>anova</a:t>
            </a:r>
            <a:r>
              <a:rPr lang="en-GB" dirty="0"/>
              <a:t>(baseline, </a:t>
            </a:r>
            <a:r>
              <a:rPr lang="en-GB" dirty="0" err="1"/>
              <a:t>looksM</a:t>
            </a:r>
            <a:r>
              <a:rPr lang="en-GB" dirty="0"/>
              <a:t>, </a:t>
            </a:r>
            <a:r>
              <a:rPr lang="en-GB" dirty="0" err="1"/>
              <a:t>personalityM</a:t>
            </a:r>
            <a:r>
              <a:rPr lang="en-GB" dirty="0"/>
              <a:t>, </a:t>
            </a:r>
            <a:r>
              <a:rPr lang="en-GB" dirty="0" err="1"/>
              <a:t>genderM</a:t>
            </a:r>
            <a:r>
              <a:rPr lang="en-GB" dirty="0"/>
              <a:t>, </a:t>
            </a:r>
            <a:r>
              <a:rPr lang="en-GB" dirty="0" err="1"/>
              <a:t>looks_gender</a:t>
            </a:r>
            <a:r>
              <a:rPr lang="en-GB" dirty="0"/>
              <a:t>, </a:t>
            </a:r>
            <a:r>
              <a:rPr lang="en-GB" dirty="0" err="1"/>
              <a:t>personality_gender</a:t>
            </a:r>
            <a:r>
              <a:rPr lang="en-GB" dirty="0"/>
              <a:t>, </a:t>
            </a:r>
            <a:r>
              <a:rPr lang="en-GB" dirty="0" err="1"/>
              <a:t>looks_personality</a:t>
            </a:r>
            <a:r>
              <a:rPr lang="en-GB" dirty="0"/>
              <a:t>, </a:t>
            </a:r>
            <a:r>
              <a:rPr lang="en-GB" dirty="0" err="1"/>
              <a:t>speedDateModel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2024207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5" name="Picture 4" descr="Screen shot 2011-08-04 at 12.12.5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1" y="2060848"/>
            <a:ext cx="8445435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1549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Parameters</a:t>
            </a:r>
            <a:endParaRPr lang="en-US" dirty="0"/>
          </a:p>
        </p:txBody>
      </p:sp>
      <p:pic>
        <p:nvPicPr>
          <p:cNvPr id="3" name="Picture 2" descr="Screen shot 2011-08-04 at 12.13.4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1376384"/>
            <a:ext cx="6552728" cy="547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00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130DF7DB-E013-4ECD-A337-2E2638632638}" type="slidenum">
              <a:rPr lang="en-US"/>
              <a:pPr/>
              <a:t>19</a:t>
            </a:fld>
            <a:endParaRPr lang="en-US"/>
          </a:p>
        </p:txBody>
      </p:sp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60488" y="187325"/>
            <a:ext cx="7556500" cy="547688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chemeClr val="accent2"/>
                </a:solidFill>
              </a:rPr>
              <a:t>Main Effect of Gender</a:t>
            </a:r>
            <a:endParaRPr lang="en-GB" sz="4000" baseline="-2500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052736"/>
            <a:ext cx="5037906" cy="5037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F4425D0-755A-4E52-8C60-4FF26AF87FF1}" type="slidenum">
              <a:rPr lang="en-US"/>
              <a:pPr/>
              <a:t>2</a:t>
            </a:fld>
            <a:endParaRPr lang="en-US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298450"/>
            <a:ext cx="7696200" cy="1428750"/>
          </a:xfrm>
        </p:spPr>
        <p:txBody>
          <a:bodyPr/>
          <a:lstStyle/>
          <a:p>
            <a:r>
              <a:rPr lang="en-GB" smtClean="0"/>
              <a:t>Aims</a:t>
            </a:r>
            <a:endParaRPr lang="en-GB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8738" y="1687513"/>
            <a:ext cx="7477125" cy="4195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4000" dirty="0" smtClean="0"/>
              <a:t>What is </a:t>
            </a:r>
            <a:r>
              <a:rPr lang="en-GB" sz="4000" dirty="0" smtClean="0"/>
              <a:t>mixed ANOVA</a:t>
            </a:r>
            <a:r>
              <a:rPr lang="en-GB" sz="4000" dirty="0" smtClean="0"/>
              <a:t>?</a:t>
            </a:r>
            <a:endParaRPr lang="en-GB" sz="4000" dirty="0"/>
          </a:p>
          <a:p>
            <a:pPr>
              <a:lnSpc>
                <a:spcPct val="90000"/>
              </a:lnSpc>
            </a:pPr>
            <a:r>
              <a:rPr lang="en-GB" sz="4000" dirty="0"/>
              <a:t>Carrying out </a:t>
            </a:r>
            <a:r>
              <a:rPr lang="en-GB" sz="4000" dirty="0" smtClean="0"/>
              <a:t>mixed ANOVA </a:t>
            </a:r>
            <a:r>
              <a:rPr lang="en-GB" sz="4000" dirty="0" smtClean="0"/>
              <a:t>using </a:t>
            </a:r>
            <a:r>
              <a:rPr lang="en-GB" sz="4000" b="1" dirty="0" smtClean="0"/>
              <a:t>R</a:t>
            </a:r>
            <a:endParaRPr lang="en-GB" sz="4000" b="1" dirty="0"/>
          </a:p>
          <a:p>
            <a:pPr>
              <a:lnSpc>
                <a:spcPct val="90000"/>
              </a:lnSpc>
            </a:pPr>
            <a:r>
              <a:rPr lang="en-GB" sz="4000" dirty="0"/>
              <a:t>Interpretation</a:t>
            </a:r>
          </a:p>
          <a:p>
            <a:pPr lvl="1">
              <a:lnSpc>
                <a:spcPct val="90000"/>
              </a:lnSpc>
            </a:pPr>
            <a:r>
              <a:rPr lang="en-GB" sz="3600" dirty="0"/>
              <a:t>Main </a:t>
            </a:r>
            <a:r>
              <a:rPr lang="en-GB" sz="3600" dirty="0" smtClean="0"/>
              <a:t>effects</a:t>
            </a:r>
            <a:endParaRPr lang="en-GB" sz="3600" dirty="0"/>
          </a:p>
          <a:p>
            <a:pPr lvl="1">
              <a:lnSpc>
                <a:spcPct val="90000"/>
              </a:lnSpc>
            </a:pPr>
            <a:r>
              <a:rPr lang="en-GB" sz="3600" dirty="0"/>
              <a:t>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2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2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34" grpId="0" autoUpdateAnimBg="0"/>
      <p:bldP spid="172035" grpId="0" build="p" bldLvl="3" autoUpdateAnimBg="0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8AE92DCB-1374-4C59-96AF-083A808EA266}" type="slidenum">
              <a:rPr lang="en-US"/>
              <a:pPr/>
              <a:t>20</a:t>
            </a:fld>
            <a:endParaRPr lang="en-US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35063" y="266700"/>
            <a:ext cx="8008937" cy="7747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Main Effect of Looks</a:t>
            </a:r>
            <a:endParaRPr lang="en-GB" baseline="-2500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12776"/>
            <a:ext cx="4824536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58A3F2D8-13A1-41A2-861F-B7B260AA48E5}" type="slidenum">
              <a:rPr lang="en-US"/>
              <a:pPr/>
              <a:t>21</a:t>
            </a:fld>
            <a:endParaRPr lang="en-US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9188" y="0"/>
            <a:ext cx="8024812" cy="825500"/>
          </a:xfrm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Main Effect of Charisma</a:t>
            </a:r>
            <a:endParaRPr lang="en-GB" baseline="-25000">
              <a:solidFill>
                <a:schemeClr val="accent2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980728"/>
            <a:ext cx="525658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C310817-FD04-4856-B6D0-317A09763527}" type="slidenum">
              <a:rPr lang="en-US"/>
              <a:pPr/>
              <a:t>22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93788" y="241300"/>
            <a:ext cx="8050212" cy="774700"/>
          </a:xfrm>
          <a:noFill/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</a:rPr>
              <a:t>The Gender </a:t>
            </a:r>
            <a:r>
              <a:rPr lang="en-GB" sz="4000">
                <a:solidFill>
                  <a:schemeClr val="accent2"/>
                </a:solidFill>
                <a:sym typeface="Symbol" pitchFamily="18" charset="2"/>
              </a:rPr>
              <a:t> Looks Interaction</a:t>
            </a:r>
            <a:endParaRPr lang="en-GB" sz="4000" baseline="-25000">
              <a:solidFill>
                <a:schemeClr val="accent2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1124744"/>
            <a:ext cx="5616624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99692DF1-8D03-466B-943C-4F17502722A0}" type="slidenum">
              <a:rPr lang="en-US"/>
              <a:pPr/>
              <a:t>23</a:t>
            </a:fld>
            <a:endParaRPr lang="en-US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0"/>
            <a:ext cx="8029575" cy="889000"/>
          </a:xfrm>
          <a:noFill/>
        </p:spPr>
        <p:txBody>
          <a:bodyPr/>
          <a:lstStyle/>
          <a:p>
            <a:r>
              <a:rPr lang="en-GB">
                <a:solidFill>
                  <a:schemeClr val="accent2"/>
                </a:solidFill>
              </a:rPr>
              <a:t>Gender </a:t>
            </a:r>
            <a:r>
              <a:rPr lang="en-GB">
                <a:solidFill>
                  <a:schemeClr val="accent2"/>
                </a:solidFill>
                <a:sym typeface="Symbol" pitchFamily="18" charset="2"/>
              </a:rPr>
              <a:t> Charisma Interaction</a:t>
            </a:r>
            <a:endParaRPr lang="en-GB" baseline="-25000">
              <a:solidFill>
                <a:schemeClr val="accent2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052736"/>
            <a:ext cx="525658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3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C20F148F-08CE-40C1-BA3C-C803B074BC38}" type="slidenum">
              <a:rPr lang="en-US"/>
              <a:pPr/>
              <a:t>24</a:t>
            </a:fld>
            <a:endParaRPr lang="en-US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0"/>
            <a:ext cx="8029575" cy="812800"/>
          </a:xfrm>
          <a:noFill/>
        </p:spPr>
        <p:txBody>
          <a:bodyPr/>
          <a:lstStyle/>
          <a:p>
            <a:r>
              <a:rPr lang="en-GB" sz="4000">
                <a:solidFill>
                  <a:schemeClr val="accent2"/>
                </a:solidFill>
              </a:rPr>
              <a:t>The Looks </a:t>
            </a:r>
            <a:r>
              <a:rPr lang="en-GB" sz="4000">
                <a:solidFill>
                  <a:schemeClr val="accent2"/>
                </a:solidFill>
                <a:sym typeface="Symbol" pitchFamily="18" charset="2"/>
              </a:rPr>
              <a:t> Charisma Interaction</a:t>
            </a:r>
            <a:endParaRPr lang="en-GB" sz="4000" baseline="-25000">
              <a:solidFill>
                <a:schemeClr val="accent2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124744"/>
            <a:ext cx="5544616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6282165" cy="537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C6B6405-D4E5-4D91-B1E6-56F0EF3A1632}" type="slidenum">
              <a:rPr lang="en-US"/>
              <a:pPr/>
              <a:t>26</a:t>
            </a:fld>
            <a:endParaRPr lang="en-US"/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575" y="165100"/>
            <a:ext cx="8099425" cy="977900"/>
          </a:xfrm>
          <a:noFill/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chemeClr val="accent2"/>
                </a:solidFill>
              </a:rPr>
              <a:t>Gender </a:t>
            </a:r>
            <a:r>
              <a:rPr lang="en-GB" sz="4000">
                <a:solidFill>
                  <a:schemeClr val="accent2"/>
                </a:solidFill>
                <a:sym typeface="Symbol" pitchFamily="18" charset="2"/>
              </a:rPr>
              <a:t> Looks  Charisma Interaction</a:t>
            </a: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268760"/>
            <a:ext cx="7848872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6527727A-C655-4894-84FB-8C4579AEEF06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0" y="196850"/>
            <a:ext cx="7772400" cy="1438275"/>
          </a:xfrm>
        </p:spPr>
        <p:txBody>
          <a:bodyPr/>
          <a:lstStyle/>
          <a:p>
            <a:r>
              <a:rPr lang="en-GB" dirty="0"/>
              <a:t>What </a:t>
            </a:r>
            <a:r>
              <a:rPr lang="en-GB" dirty="0" smtClean="0"/>
              <a:t>Is </a:t>
            </a:r>
            <a:r>
              <a:rPr lang="en-GB" dirty="0"/>
              <a:t>Three-Way Mixed ANOVA?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4600" y="2049463"/>
            <a:ext cx="7448550" cy="4194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Three </a:t>
            </a:r>
            <a:r>
              <a:rPr lang="en-GB" dirty="0" smtClean="0"/>
              <a:t>independent variables</a:t>
            </a:r>
            <a:endParaRPr lang="en-GB" dirty="0"/>
          </a:p>
          <a:p>
            <a:pPr lvl="1">
              <a:lnSpc>
                <a:spcPct val="90000"/>
              </a:lnSpc>
            </a:pPr>
            <a:r>
              <a:rPr lang="en-GB" dirty="0"/>
              <a:t>Three-way = 3 IVs</a:t>
            </a:r>
          </a:p>
          <a:p>
            <a:pPr>
              <a:lnSpc>
                <a:spcPct val="90000"/>
              </a:lnSpc>
            </a:pPr>
            <a:r>
              <a:rPr lang="en-GB" dirty="0"/>
              <a:t>Mixed: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1 or more </a:t>
            </a:r>
            <a:r>
              <a:rPr lang="en-GB" dirty="0" smtClean="0"/>
              <a:t>independent variables </a:t>
            </a:r>
            <a:r>
              <a:rPr lang="en-GB" dirty="0" smtClean="0"/>
              <a:t>use </a:t>
            </a:r>
            <a:r>
              <a:rPr lang="en-GB" dirty="0"/>
              <a:t>the same participants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1 or more </a:t>
            </a:r>
            <a:r>
              <a:rPr lang="en-GB" dirty="0" smtClean="0"/>
              <a:t>independent </a:t>
            </a:r>
            <a:r>
              <a:rPr lang="en-GB" dirty="0" smtClean="0"/>
              <a:t>variables </a:t>
            </a:r>
            <a:r>
              <a:rPr lang="en-GB" dirty="0" smtClean="0"/>
              <a:t>use </a:t>
            </a:r>
            <a:r>
              <a:rPr lang="en-GB" dirty="0"/>
              <a:t>different participants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A.k.a. ‘mixed-plot design’</a:t>
            </a:r>
            <a:endParaRPr lang="en-GB" dirty="0"/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785794"/>
            <a:ext cx="2000264" cy="27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3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3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3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3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8" grpId="0" autoUpdateAnimBg="0"/>
      <p:bldP spid="1730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EF5DC85-ABE7-4440-AB53-39B57F0537C0}" type="slidenum">
              <a:rPr lang="en-US"/>
              <a:pPr/>
              <a:t>4</a:t>
            </a:fld>
            <a:endParaRPr lang="en-US"/>
          </a:p>
        </p:txBody>
      </p:sp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06500" y="268288"/>
            <a:ext cx="7772400" cy="1143000"/>
          </a:xfrm>
        </p:spPr>
        <p:txBody>
          <a:bodyPr/>
          <a:lstStyle/>
          <a:p>
            <a:r>
              <a:rPr lang="en-GB"/>
              <a:t>An Example: Speed Dating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9363" y="1671638"/>
            <a:ext cx="7596187" cy="4205287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Is personality or looks more important?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IV 1 (Looks): Attractive, Average, Ugly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IV 2 (Personality): High Charisma, Some Charisma, Dullard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IV 3 (Gender): Male or Female?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800" dirty="0"/>
              <a:t>Dependent </a:t>
            </a:r>
            <a:r>
              <a:rPr lang="en-GB" sz="2800" dirty="0" smtClean="0"/>
              <a:t>variable (</a:t>
            </a:r>
            <a:r>
              <a:rPr lang="en-GB" sz="2800" dirty="0" err="1"/>
              <a:t>DV</a:t>
            </a:r>
            <a:r>
              <a:rPr lang="en-GB" sz="2800" dirty="0"/>
              <a:t>): P’s rating of the date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100% = The prospective date was perfect!</a:t>
            </a:r>
          </a:p>
          <a:p>
            <a:pPr lvl="1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0% = I’d rather date my own mother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5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5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5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5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 autoUpdateAnimBg="0"/>
      <p:bldP spid="17510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1-08-04 at 11.12.0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0"/>
            <a:ext cx="71588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EE676C0C-0E17-4C9E-A4AA-5884A1EA4614}" type="slidenum">
              <a:rPr lang="en-US"/>
              <a:pPr/>
              <a:t>6</a:t>
            </a:fld>
            <a:endParaRPr 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36700" y="319088"/>
            <a:ext cx="7239000" cy="1143000"/>
          </a:xfrm>
        </p:spPr>
        <p:txBody>
          <a:bodyPr/>
          <a:lstStyle/>
          <a:p>
            <a:r>
              <a:rPr lang="en-GB"/>
              <a:t>Effects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2863" y="1470025"/>
            <a:ext cx="7532687" cy="4602163"/>
          </a:xfrm>
        </p:spPr>
        <p:txBody>
          <a:bodyPr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Main effects</a:t>
            </a: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dirty="0"/>
              <a:t>We will get an </a:t>
            </a:r>
            <a:r>
              <a:rPr lang="en-GB" sz="1600" i="1" dirty="0"/>
              <a:t>F</a:t>
            </a:r>
            <a:r>
              <a:rPr lang="en-GB" sz="1600" dirty="0"/>
              <a:t>-ratio for the main effect of each independent variable: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Looks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Personality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Gender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/>
              <a:t>Two-way interactions</a:t>
            </a:r>
            <a:endParaRPr lang="en-GB" sz="1800" dirty="0"/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1600" dirty="0"/>
              <a:t>We will get </a:t>
            </a:r>
            <a:r>
              <a:rPr lang="en-GB" sz="1600" i="1" dirty="0"/>
              <a:t>F</a:t>
            </a:r>
            <a:r>
              <a:rPr lang="en-GB" sz="1600" dirty="0"/>
              <a:t>-ratios for all possible interactions between pairs of variables: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Looks </a:t>
            </a:r>
            <a:r>
              <a:rPr lang="en-GB" sz="1400" dirty="0">
                <a:sym typeface="Symbol" pitchFamily="18" charset="2"/>
              </a:rPr>
              <a:t> Personality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Looks </a:t>
            </a:r>
            <a:r>
              <a:rPr lang="en-GB" sz="1400" dirty="0">
                <a:sym typeface="Symbol" pitchFamily="18" charset="2"/>
              </a:rPr>
              <a:t> Gender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Personality </a:t>
            </a:r>
            <a:r>
              <a:rPr lang="en-GB" sz="1400" dirty="0">
                <a:sym typeface="Symbol" pitchFamily="18" charset="2"/>
              </a:rPr>
              <a:t> Gender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sym typeface="Symbol" pitchFamily="18" charset="2"/>
              </a:rPr>
              <a:t>Three-way interactions</a:t>
            </a:r>
            <a:endParaRPr lang="en-GB" sz="1800" dirty="0">
              <a:sym typeface="Symbol" pitchFamily="18" charset="2"/>
            </a:endParaRPr>
          </a:p>
          <a:p>
            <a:pPr lvl="1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GB" sz="1600" dirty="0">
                <a:sym typeface="Symbol" pitchFamily="18" charset="2"/>
              </a:rPr>
              <a:t>We will get an </a:t>
            </a:r>
            <a:r>
              <a:rPr lang="en-GB" sz="1600" i="1" dirty="0">
                <a:sym typeface="Symbol" pitchFamily="18" charset="2"/>
              </a:rPr>
              <a:t>F</a:t>
            </a:r>
            <a:r>
              <a:rPr lang="en-GB" sz="1600" dirty="0">
                <a:sym typeface="Symbol" pitchFamily="18" charset="2"/>
              </a:rPr>
              <a:t>-ratio for the interaction between all three variables</a:t>
            </a:r>
          </a:p>
          <a:p>
            <a:pPr lvl="2"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dirty="0"/>
              <a:t>Looks </a:t>
            </a:r>
            <a:r>
              <a:rPr lang="en-GB" sz="1400" dirty="0">
                <a:sym typeface="Symbol" pitchFamily="18" charset="2"/>
              </a:rPr>
              <a:t> Personality</a:t>
            </a:r>
            <a:r>
              <a:rPr lang="en-GB" sz="1400" dirty="0"/>
              <a:t> </a:t>
            </a:r>
            <a:r>
              <a:rPr lang="en-GB" sz="1400" dirty="0">
                <a:sym typeface="Symbol" pitchFamily="18" charset="2"/>
              </a:rPr>
              <a:t> Gender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0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0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0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0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80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0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02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6" grpId="0" autoUpdateAnimBg="0"/>
      <p:bldP spid="18022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Entering the </a:t>
            </a:r>
            <a:r>
              <a:rPr lang="en-GB" sz="4000" dirty="0" smtClean="0"/>
              <a:t>Data </a:t>
            </a:r>
            <a:endParaRPr lang="en-GB" sz="4000" baseline="-25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W</a:t>
            </a:r>
            <a:r>
              <a:rPr lang="en-GB" dirty="0" smtClean="0"/>
              <a:t>e </a:t>
            </a:r>
            <a:r>
              <a:rPr lang="en-GB" dirty="0"/>
              <a:t>need the data to be in the long format. We can again use the </a:t>
            </a:r>
            <a:r>
              <a:rPr lang="en-GB" i="1" dirty="0"/>
              <a:t>melt()</a:t>
            </a:r>
            <a:r>
              <a:rPr lang="en-GB" dirty="0"/>
              <a:t> </a:t>
            </a:r>
            <a:r>
              <a:rPr lang="en-GB" dirty="0" smtClean="0"/>
              <a:t>function 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speedData</a:t>
            </a:r>
            <a:r>
              <a:rPr lang="en-GB" dirty="0"/>
              <a:t>&lt;-melt(</a:t>
            </a:r>
            <a:r>
              <a:rPr lang="en-GB" dirty="0" err="1"/>
              <a:t>dateData</a:t>
            </a:r>
            <a:r>
              <a:rPr lang="en-GB" dirty="0"/>
              <a:t>, id = c("</a:t>
            </a:r>
            <a:r>
              <a:rPr lang="en-GB" dirty="0" err="1"/>
              <a:t>participant","gender</a:t>
            </a:r>
            <a:r>
              <a:rPr lang="en-GB" dirty="0"/>
              <a:t>"), measured = c("</a:t>
            </a:r>
            <a:r>
              <a:rPr lang="en-GB" dirty="0" err="1"/>
              <a:t>att_high</a:t>
            </a:r>
            <a:r>
              <a:rPr lang="en-GB" dirty="0"/>
              <a:t>", "</a:t>
            </a:r>
            <a:r>
              <a:rPr lang="en-GB" dirty="0" err="1"/>
              <a:t>av_high</a:t>
            </a:r>
            <a:r>
              <a:rPr lang="en-GB" dirty="0"/>
              <a:t>", "</a:t>
            </a:r>
            <a:r>
              <a:rPr lang="en-GB" dirty="0" err="1"/>
              <a:t>ug_high</a:t>
            </a:r>
            <a:r>
              <a:rPr lang="en-GB" dirty="0"/>
              <a:t>", "</a:t>
            </a:r>
            <a:r>
              <a:rPr lang="en-GB" dirty="0" err="1"/>
              <a:t>att_some</a:t>
            </a:r>
            <a:r>
              <a:rPr lang="en-GB" dirty="0"/>
              <a:t>", "</a:t>
            </a:r>
            <a:r>
              <a:rPr lang="en-GB" dirty="0" err="1"/>
              <a:t>av_some</a:t>
            </a:r>
            <a:r>
              <a:rPr lang="en-GB" dirty="0"/>
              <a:t>", "</a:t>
            </a:r>
            <a:r>
              <a:rPr lang="en-GB" dirty="0" err="1"/>
              <a:t>ug_some</a:t>
            </a:r>
            <a:r>
              <a:rPr lang="en-GB" dirty="0"/>
              <a:t>", "</a:t>
            </a:r>
            <a:r>
              <a:rPr lang="en-GB" dirty="0" err="1"/>
              <a:t>att_none</a:t>
            </a:r>
            <a:r>
              <a:rPr lang="en-GB" dirty="0"/>
              <a:t>", "</a:t>
            </a:r>
            <a:r>
              <a:rPr lang="en-GB" dirty="0" err="1"/>
              <a:t>av_none</a:t>
            </a:r>
            <a:r>
              <a:rPr lang="en-GB" dirty="0"/>
              <a:t>", "</a:t>
            </a:r>
            <a:r>
              <a:rPr lang="en-GB" dirty="0" err="1"/>
              <a:t>ug_none</a:t>
            </a:r>
            <a:r>
              <a:rPr lang="en-GB" dirty="0"/>
              <a:t>")</a:t>
            </a:r>
            <a:r>
              <a:rPr lang="en-GB" dirty="0" smtClean="0"/>
              <a:t>)</a:t>
            </a:r>
          </a:p>
          <a:p>
            <a:r>
              <a:rPr lang="en-GB" dirty="0"/>
              <a:t>The </a:t>
            </a:r>
            <a:r>
              <a:rPr lang="en-GB" dirty="0" smtClean="0"/>
              <a:t>latter </a:t>
            </a:r>
            <a:r>
              <a:rPr lang="en-GB" dirty="0"/>
              <a:t>two labels are not helpful so we’ll </a:t>
            </a:r>
            <a:r>
              <a:rPr lang="en-GB" dirty="0" smtClean="0"/>
              <a:t>rename </a:t>
            </a:r>
            <a:r>
              <a:rPr lang="en-GB" dirty="0"/>
              <a:t>these columns so that we know what they </a:t>
            </a:r>
            <a:r>
              <a:rPr lang="en-GB" dirty="0" smtClean="0"/>
              <a:t>represent:</a:t>
            </a:r>
            <a:endParaRPr lang="en-GB" dirty="0"/>
          </a:p>
          <a:p>
            <a:pPr marL="400050" lvl="1" indent="0">
              <a:buNone/>
            </a:pPr>
            <a:r>
              <a:rPr lang="en-GB" dirty="0"/>
              <a:t>names(</a:t>
            </a:r>
            <a:r>
              <a:rPr lang="en-GB" dirty="0" err="1"/>
              <a:t>speedData</a:t>
            </a:r>
            <a:r>
              <a:rPr lang="en-GB" dirty="0"/>
              <a:t>)&lt;-c("participant", "gender", "groups", "</a:t>
            </a:r>
            <a:r>
              <a:rPr lang="en-GB" dirty="0" err="1"/>
              <a:t>dateRating</a:t>
            </a:r>
            <a:r>
              <a:rPr lang="en-GB" dirty="0"/>
              <a:t>")</a:t>
            </a:r>
          </a:p>
          <a:p>
            <a:pPr marL="400050" lvl="1" indent="0">
              <a:buNone/>
            </a:pP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the </a:t>
            </a:r>
            <a:r>
              <a:rPr lang="en-GB" dirty="0" smtClean="0"/>
              <a:t>Data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 variable </a:t>
            </a:r>
            <a:r>
              <a:rPr lang="en-GB" b="1" dirty="0"/>
              <a:t>groups </a:t>
            </a:r>
            <a:r>
              <a:rPr lang="en-GB" dirty="0"/>
              <a:t>is a mixture of our two predictor variables (</a:t>
            </a:r>
            <a:r>
              <a:rPr lang="en-GB" b="1" dirty="0"/>
              <a:t>looks</a:t>
            </a:r>
            <a:r>
              <a:rPr lang="en-GB" dirty="0"/>
              <a:t> and </a:t>
            </a:r>
            <a:r>
              <a:rPr lang="en-GB" b="1" dirty="0"/>
              <a:t>personality</a:t>
            </a:r>
            <a:r>
              <a:rPr lang="en-GB" dirty="0" smtClean="0"/>
              <a:t>). </a:t>
            </a:r>
            <a:r>
              <a:rPr lang="en-GB" dirty="0"/>
              <a:t>We </a:t>
            </a:r>
            <a:r>
              <a:rPr lang="en-GB" dirty="0" smtClean="0"/>
              <a:t>need </a:t>
            </a:r>
            <a:r>
              <a:rPr lang="en-GB" dirty="0"/>
              <a:t>to create two variables that dissociate </a:t>
            </a:r>
            <a:r>
              <a:rPr lang="en-GB" dirty="0" smtClean="0"/>
              <a:t>them.</a:t>
            </a:r>
            <a:endParaRPr lang="en-GB" dirty="0"/>
          </a:p>
          <a:p>
            <a:r>
              <a:rPr lang="en-GB" dirty="0"/>
              <a:t>C</a:t>
            </a:r>
            <a:r>
              <a:rPr lang="en-GB" dirty="0" smtClean="0"/>
              <a:t>reate </a:t>
            </a:r>
            <a:r>
              <a:rPr lang="en-GB" dirty="0"/>
              <a:t>a variable called </a:t>
            </a:r>
            <a:r>
              <a:rPr lang="en-GB" b="1" dirty="0" smtClean="0"/>
              <a:t>personality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speedData$personality</a:t>
            </a:r>
            <a:r>
              <a:rPr lang="en-GB" dirty="0"/>
              <a:t>&lt;-</a:t>
            </a:r>
            <a:r>
              <a:rPr lang="en-GB" dirty="0" err="1"/>
              <a:t>gl</a:t>
            </a:r>
            <a:r>
              <a:rPr lang="en-GB" dirty="0"/>
              <a:t>(3, 60, labels = c("Charismatic", "Average", "Dullard"))</a:t>
            </a:r>
          </a:p>
          <a:p>
            <a:r>
              <a:rPr lang="en-GB" dirty="0"/>
              <a:t>Create a variable called </a:t>
            </a:r>
            <a:r>
              <a:rPr lang="en-GB" b="1" dirty="0" smtClean="0"/>
              <a:t>looks</a:t>
            </a:r>
            <a:r>
              <a:rPr lang="en-GB" dirty="0" smtClean="0"/>
              <a:t>:</a:t>
            </a:r>
            <a:endParaRPr lang="en-GB" dirty="0"/>
          </a:p>
          <a:p>
            <a:pPr marL="400050" lvl="1" indent="0">
              <a:buNone/>
            </a:pPr>
            <a:r>
              <a:rPr lang="en-GB" dirty="0" err="1"/>
              <a:t>speedData$looks</a:t>
            </a:r>
            <a:r>
              <a:rPr lang="en-GB" dirty="0"/>
              <a:t>&lt;-</a:t>
            </a:r>
            <a:r>
              <a:rPr lang="en-GB" dirty="0" err="1"/>
              <a:t>gl</a:t>
            </a:r>
            <a:r>
              <a:rPr lang="en-GB" dirty="0"/>
              <a:t>(3, 20, 180, labels = c("Attractive", "Average", "Ugly"))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343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</a:t>
            </a:r>
            <a:r>
              <a:rPr lang="en-US" dirty="0" smtClean="0"/>
              <a:t>the Data</a:t>
            </a:r>
            <a:endParaRPr lang="en-US" dirty="0"/>
          </a:p>
        </p:txBody>
      </p:sp>
      <p:pic>
        <p:nvPicPr>
          <p:cNvPr id="5" name="Picture 4" descr="Screen shot 2011-08-04 at 11.18.3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776" y="1665997"/>
            <a:ext cx="8354891" cy="516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247704"/>
      </p:ext>
    </p:extLst>
  </p:cSld>
  <p:clrMapOvr>
    <a:masterClrMapping/>
  </p:clrMapOvr>
</p:sld>
</file>

<file path=ppt/theme/theme1.xml><?xml version="1.0" encoding="utf-8"?>
<a:theme xmlns:a="http://schemas.openxmlformats.org/drawingml/2006/main" name="DSUS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DSUS 3</Template>
  <TotalTime>149</TotalTime>
  <Words>693</Words>
  <Application>Microsoft Office PowerPoint</Application>
  <PresentationFormat>On-screen Show (4:3)</PresentationFormat>
  <Paragraphs>110</Paragraphs>
  <Slides>26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DSUS 3</vt:lpstr>
      <vt:lpstr>Mixed ANOVA (GLM 5)</vt:lpstr>
      <vt:lpstr>Aims</vt:lpstr>
      <vt:lpstr>What Is Three-Way Mixed ANOVA?</vt:lpstr>
      <vt:lpstr>An Example: Speed Dating</vt:lpstr>
      <vt:lpstr>Slide 5</vt:lpstr>
      <vt:lpstr>Effects</vt:lpstr>
      <vt:lpstr>Entering the Data </vt:lpstr>
      <vt:lpstr>Entering the Data </vt:lpstr>
      <vt:lpstr>Entering the Data</vt:lpstr>
      <vt:lpstr>Contrasts</vt:lpstr>
      <vt:lpstr>Mixed ANOVA </vt:lpstr>
      <vt:lpstr>Output</vt:lpstr>
      <vt:lpstr>Mixed designs as a GLM </vt:lpstr>
      <vt:lpstr>Building the Model </vt:lpstr>
      <vt:lpstr>Building the Model </vt:lpstr>
      <vt:lpstr>Building the model </vt:lpstr>
      <vt:lpstr>Output</vt:lpstr>
      <vt:lpstr>Model Parameters</vt:lpstr>
      <vt:lpstr>Main Effect of Gender</vt:lpstr>
      <vt:lpstr>Main Effect of Looks</vt:lpstr>
      <vt:lpstr>Main Effect of Charisma</vt:lpstr>
      <vt:lpstr>The Gender  Looks Interaction</vt:lpstr>
      <vt:lpstr>Gender  Charisma Interaction</vt:lpstr>
      <vt:lpstr>The Looks  Charisma Interaction</vt:lpstr>
      <vt:lpstr>Slide 25</vt:lpstr>
      <vt:lpstr>Gender  Looks  Charisma Interaction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 ANOVA (and three Independent Variables!)</dc:title>
  <dc:creator>Dr. Andy Field</dc:creator>
  <cp:lastModifiedBy>Richard Leigh</cp:lastModifiedBy>
  <cp:revision>17</cp:revision>
  <dcterms:created xsi:type="dcterms:W3CDTF">2009-05-21T10:05:20Z</dcterms:created>
  <dcterms:modified xsi:type="dcterms:W3CDTF">2011-11-04T09:07:53Z</dcterms:modified>
</cp:coreProperties>
</file>